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63" r:id="rId4"/>
    <p:sldId id="264" r:id="rId5"/>
    <p:sldId id="262" r:id="rId6"/>
    <p:sldId id="265" r:id="rId7"/>
    <p:sldId id="276" r:id="rId8"/>
    <p:sldId id="283" r:id="rId9"/>
    <p:sldId id="284" r:id="rId10"/>
    <p:sldId id="269" r:id="rId11"/>
    <p:sldId id="266" r:id="rId12"/>
    <p:sldId id="282" r:id="rId13"/>
    <p:sldId id="271" r:id="rId14"/>
    <p:sldId id="267" r:id="rId15"/>
    <p:sldId id="281" r:id="rId16"/>
    <p:sldId id="268" r:id="rId17"/>
    <p:sldId id="279" r:id="rId18"/>
    <p:sldId id="278" r:id="rId1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18" autoAdjust="0"/>
  </p:normalViewPr>
  <p:slideViewPr>
    <p:cSldViewPr>
      <p:cViewPr>
        <p:scale>
          <a:sx n="114" d="100"/>
          <a:sy n="114" d="100"/>
        </p:scale>
        <p:origin x="-155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65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50849-2030-40F0-95C0-50E2BD1BBB8D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59C49-B4F3-4923-99FD-FC6DB89C76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802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59C49-B4F3-4923-99FD-FC6DB89C76C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59C49-B4F3-4923-99FD-FC6DB89C76C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67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59C49-B4F3-4923-99FD-FC6DB89C76C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392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877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38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087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44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34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41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12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8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202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14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43CF8-AA2A-4957-BD02-952917A6174F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F07A1-D9B2-4316-B4AE-5C9BF9D14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529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kleverkirov@mail.ru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88840"/>
            <a:ext cx="9144000" cy="86409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государственной поддержки сельскохозяйственным потребительским кооперативам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9373"/>
            <a:ext cx="1296144" cy="1178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7"/>
          <a:stretch>
            <a:fillRect/>
          </a:stretch>
        </p:blipFill>
        <p:spPr bwMode="auto">
          <a:xfrm>
            <a:off x="2699792" y="3861048"/>
            <a:ext cx="4680520" cy="23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645" y="5445224"/>
            <a:ext cx="2342355" cy="119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26138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Киров, 2022 год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0"/>
            <a:ext cx="57606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компетенций в сфере сельскохозяйственной кооперации и поддержки фермеров Кировской области</a:t>
            </a:r>
          </a:p>
        </p:txBody>
      </p:sp>
      <p:pic>
        <p:nvPicPr>
          <p:cNvPr id="10" name="Picture 3" descr="http://dsx-kirov.ru/images/header-ger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79388"/>
            <a:ext cx="1647825" cy="2019301"/>
          </a:xfrm>
          <a:prstGeom prst="rect">
            <a:avLst/>
          </a:prstGeom>
          <a:noFill/>
        </p:spPr>
      </p:pic>
      <p:pic>
        <p:nvPicPr>
          <p:cNvPr id="11" name="Picture 812" descr="https://static1.bigstockphoto.com/1/7/2/large1500/271970413.jpg"/>
          <p:cNvPicPr>
            <a:picLocks noChangeAspect="1" noChangeArrowheads="1"/>
          </p:cNvPicPr>
          <p:nvPr/>
        </p:nvPicPr>
        <p:blipFill>
          <a:blip r:embed="rId6" cstate="print"/>
          <a:srcRect r="-89" b="10042"/>
          <a:stretch>
            <a:fillRect/>
          </a:stretch>
        </p:blipFill>
        <p:spPr bwMode="auto">
          <a:xfrm>
            <a:off x="3995936" y="908720"/>
            <a:ext cx="1312549" cy="1084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" y="2780928"/>
            <a:ext cx="91440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СУБСИДИИ ИЗ ОБЛАСТНОГО БЮДЖЕТА НА РАЗВИТИЕ СЕЛЬСКОХОЗЯЙСТВЕННОЙ ПОТРЕБИТЕЛЬСКОЙ КООПЕРАЦИИ</a:t>
            </a:r>
            <a:endParaRPr lang="ru-RU" sz="25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7" cstate="print"/>
          <a:srcRect t="17292" r="63748" b="17694"/>
          <a:stretch>
            <a:fillRect/>
          </a:stretch>
        </p:blipFill>
        <p:spPr bwMode="auto">
          <a:xfrm>
            <a:off x="7523783" y="0"/>
            <a:ext cx="162021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8708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субсидии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9"/>
            <a:ext cx="8229600" cy="47525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приобретает имущество на 88,0 тыс. руб.</a:t>
            </a: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90530"/>
            <a:ext cx="1152128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1693568"/>
            <a:ext cx="1080120" cy="107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1661458"/>
            <a:ext cx="1080119" cy="107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7" y="1687420"/>
            <a:ext cx="1080119" cy="107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394" y="2849352"/>
            <a:ext cx="1039366" cy="1039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91" y="2768457"/>
            <a:ext cx="1068478" cy="106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181" y="2736348"/>
            <a:ext cx="1065988" cy="106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7" y="2736348"/>
            <a:ext cx="1065988" cy="106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3883238"/>
            <a:ext cx="5508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каждого аппарата -  22 тыс. руб.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такой цене их приобретает кооператив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16" y="4529569"/>
            <a:ext cx="729355" cy="695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67828" y="4646452"/>
            <a:ext cx="6808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50 %, но не более 30 % общей стоимости имущества на одного члена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8659" y="5377371"/>
            <a:ext cx="6879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Членам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кооператив продает аппараты по  11,0 тыс. руб.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936" y="5877272"/>
            <a:ext cx="2179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кооператива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93806" y="5877565"/>
            <a:ext cx="1630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Сырье для переработки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086" y="5747863"/>
            <a:ext cx="1289720" cy="967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465" y="5747863"/>
            <a:ext cx="1310712" cy="91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409251" y="5873390"/>
            <a:ext cx="1548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Готовая продукция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106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1786210"/>
          </a:xfrm>
        </p:spPr>
        <p:txBody>
          <a:bodyPr>
            <a:normAutofit fontScale="90000"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Субсидия на возмещение части затрат, связанных с приобретением и </a:t>
            </a:r>
            <a:r>
              <a:rPr lang="ru-RU" sz="2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последующим внесением в неделимый фонд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сельскохозяйственной техники, специализированного автотранспорта, оборудования для организации хранения, переработки, упаковки, маркировки, транспортировки и реализации сельскохозяйственной продукции и мобильных торговых объектов, по перечню утв. министерством, для оказания услуг членам </a:t>
            </a:r>
            <a:r>
              <a:rPr lang="ru-RU" sz="20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216024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эксплуатации с/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техники, оборудования, мобильных торговых объектов не превышает 3-х лет с года их производства до года получения средств 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с/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техника, оборудование, мобильные торговые объекты не могут быть приобретены у членов  (ассоциированных членов).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утвержден распоряжением министерства сельского хозяйства и продовольствия Кировской области  от 10.06.2021 № 57 (приложение 4)</a:t>
            </a:r>
          </a:p>
          <a:p>
            <a:pPr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7857" y="3937124"/>
            <a:ext cx="2664296" cy="2664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4077072"/>
            <a:ext cx="52565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субсидии 50 % стоимости приобретаемой техники, оборудования, мобильных торговых объектов, но не более 10 млн. руб. на один </a:t>
            </a:r>
            <a:r>
              <a:rPr lang="ru-RU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3848" y="1772816"/>
            <a:ext cx="2863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Условия предоставления: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5949280"/>
            <a:ext cx="58326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Возмещение затрат сельскохозяйственным потребительским кооперативам, осуществляющим сбор, первичную и (или) последующую переработку, хранение и реализацию плодоовощной продукции, картофеля и молока, осуществляется в приоритетном порядке.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187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Приложение № 4 к распоряжению министерства сельского хозяйства и продовольствия Кировской области от 10.06.2021 N 57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"О представлении и рассмотрении документов для предоставления субсидий из областного бюджета на развитие сельскохозяйственной потребительской кооперации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764704"/>
            <a:ext cx="22322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ПЕРЕЧЕНЬ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СЕЛЬСКОХОЗЯЙСТВЕННОЙ ТЕХНИКИ, СПЕЦИАЛИЗИРОВАННОГО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АВТОТРАНСПОРТА, ОБОРУДОВАНИЯ ДЛЯ ОРГАНИЗАЦИИ ХРАНЕНИЯ,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ПЕРЕРАБОТКИ, УПАКОВКИ, МАРКИРОВКИ, ТРАНСПОРТИРОВКИ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РЕАЛИЗАЦИИ СЕЛЬСКОХОЗЯЙСТВЕННОЙ ПРОДУКЦИИ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МОБИЛЬНЫХ ТОРГОВЫХ ОБЪЕКТОВ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016" y="6457890"/>
            <a:ext cx="9145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соответствии с Общероссийским классификатором продукции по видам экономической деятельности, утвержденным приказом Федерального агентства по техническому регулированию Министерства промышленности и торговли Российской Федерации от 31.01.2014 N 14-ст (ОКПД 2)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980728"/>
            <a:ext cx="3419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28.93.13.142 Машины для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мелассирования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подачи жиров и дозирования компонентов комбикормов;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28.93.13.143 Прессы для гранулирования комбикормов;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28.93.13.149 Оборудование технологическое прочее для комбикормовой промышленности;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28.93.16 Сушилки для сельскохозяйственных продуктов;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28.93.17.111 Машины очистительные;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28.93.17.112 Машины для измельчения и нарезания;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28.93.17.115 Машины универсальные с комплектом сменных механизмов;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28.93.17.119 Машины для механической обработки прочие;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28.93.17.170 Оборудование для переработки мяса или птицы;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28.93.17.180 Оборудование для переработки плодов, орехов или овощей;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28.93.17.220 Оборудование для приготовления или производства напитков;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28.93.17.230 Оборудование для производства рыбных продуктов;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28.93.17.290 Оборудование для промышленного приготовления или производства пищевых продуктов прочее, не включенное в другие группировки;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28.93.32.000 Части оборудования для производства пищевых продуктов;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29.10.41.120 Автосамосвалы с дизельным двигателем;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29.10.43.000 Автомобили-тягачи седельные для полуприцепов;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29.10.59.240 Средства транспортные для перевозки пищевых жидкостей;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29.10.59.280 Средства транспортные - фургоны для перевозки пищевых продуктов.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980728"/>
            <a:ext cx="320384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26.20.16.120 Принтеры;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26.20.16.150 Сканеры;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28.22.18.246 Погрузчики универсальные сельскохозяйственного назначения;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28.25.13.111 Шкафы холодильные;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28.25.13.112 Камеры холодильные сборные;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28.25.13.113 Прилавки, прилавки-витрины холодильные;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28.25.13.114 Витрины холодильные;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28.25.13.115 Оборудование для охлаждения и заморозки жидкостей;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28.25.13.119 Оборудование холодильное прочее;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28.30.2 Тракторы для сельского хозяйства прочие;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28.30.3 Машины и оборудование сельскохозяйственные для обработки почвы;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28.30.5 Машины для уборки урожая;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28.30.6 Устройства механические для разбрасывания или распыления жидкостей или порошков, используемые в сельском хозяйстве или садоводстве;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28.30.7 Прицепы и полуприцепы самозагружающиеся или саморазгружающиеся для сельского хозяйства;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 Оборудование для приготовления кормов для животных;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28.93.11.000 Сепараторы-сливкоотделители центробежные;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28.93.12.000 Оборудование для обработки и переработки молока;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28.93.13.141 Машины для дробления зерна, кукурузных початков, жмыха и микроэлементов;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82154"/>
          </a:xfrm>
        </p:spPr>
        <p:txBody>
          <a:bodyPr>
            <a:normAutofit/>
          </a:bodyPr>
          <a:lstStyle/>
          <a:p>
            <a:pPr algn="just"/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Субсидия на возмещение части затрат, связанных с приобретением крупного рогатого скота (КРС) в целях замены КРС больного или инфицированного лейкозом, принадлежащего членам данного </a:t>
            </a:r>
            <a:r>
              <a:rPr lang="ru-RU" sz="18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праве собственности (кроме ассоциированных членов)</a:t>
            </a:r>
            <a:endParaRPr lang="ru-RU" sz="1800" dirty="0"/>
          </a:p>
        </p:txBody>
      </p:sp>
      <p:pic>
        <p:nvPicPr>
          <p:cNvPr id="11" name="Picture 5" descr="C:\Users\Владелец\Desktop\лейкозное стад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4509120"/>
            <a:ext cx="3063673" cy="2348880"/>
          </a:xfrm>
          <a:prstGeom prst="rect">
            <a:avLst/>
          </a:prstGeom>
          <a:noFill/>
        </p:spPr>
      </p:pic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0" y="1788840"/>
            <a:ext cx="9144000" cy="293630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Стоимость КРС передаваемого (реализуемого) в собственность одного члена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не может превышать 30% общей стоимости приобретаемого поголовья.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Возраст  КРС не более 2 лет.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КРС в целях замены КРС, больного или инфицированного лейкозом, не может быть приобретен у членов (в том числе ассоциированных членов) данного кооператива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Замена КРС осуществлена в порядке, установленном министерством (приложение № 5 распоряжения министерства сельского хозяйства и продовольствия Кировской области от 10 июня 2021 г. N 57).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1484784"/>
            <a:ext cx="2863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Условия предоставления: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5229200"/>
            <a:ext cx="5580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субсидии 50 % стоимости приобретаемого КРС, но не более 10 млн. руб. на один 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6021288"/>
            <a:ext cx="56521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Возмещение затрат сельскохозяйственным потребительским кооперативам, осуществляющим сбор, первичную и (или) последующую переработку, хранение и реализацию плодоовощной продукции, картофеля и молока, осуществляется в приоритетном порядке.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00600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Выручка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реализации продукции, закупленной у членов кооператива или таковым не являющимся, по итогам отчетного бухгалтерского периода (квартала) текущего финансового года, за который предоставляется возмещение части затрат, должна составлять не более 10 млн. руб. </a:t>
            </a:r>
          </a:p>
          <a:p>
            <a:pPr algn="just"/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с/х продукции, закупленной у одного члена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таковым не являющимся, не должна превышать 15 % всего объема закупленным данным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продукции у членов кооператива по итогам отчетного бух. периода (квартала) текущего финансового года, за который предоставляется возмещение части затрат.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С/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продукция, закупленная у членов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таковым не являющимся должна быть полностью оплачена кооперативом.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4699" y="4725144"/>
            <a:ext cx="3481396" cy="19091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4437112"/>
            <a:ext cx="47525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части затрат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закупку с/х продукции у членов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таковым не являющимся,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4 кв. отчетного финансового года,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возмещается в первом полугодии года, следующего за отчетным годом.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663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Субсидия на возмещение части затрат, связанных с закупкой сельскохозяйственной продукции у членов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(кроме ассоциированных членов)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(или) закупкой овощей открытого грунта, картофеля, молока, мяса (кроме мяса свиней) у граждан*, ведущих личные подсобные хозяйства, не являющихся членами этого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СПоК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021288"/>
            <a:ext cx="5040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Возмещение затрат сельскохозяйственным потребительским кооперативам, осуществляющим сбор, первичную и (или) последующую переработку, хранение и реализацию плодоовощной продукции, картофеля и молока, осуществляется в приоритетном порядке.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74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ововведение в концепции дела Иллюстрация вектора - иллюстрации  насчитывающей маркетинг, рационализаторство: 1354975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823736" cy="24118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780928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mtClean="0">
                <a:latin typeface="Times New Roman" pitchFamily="18" charset="0"/>
                <a:cs typeface="Times New Roman" pitchFamily="18" charset="0"/>
              </a:rPr>
              <a:t>*гражданин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ведущий личное подсобное хозяйство, - гражданин, осуществляющий ведение личного подсобного хозяйства в соответствии с Федеральным законом от 07.07.2003 N 112-ФЗ "О личном подсобном хозяйстве", применяющий специальный налоговый режим "Налог на профессиональный доход".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суммы субсидии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608512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10 % затрат - при выручке от реализации продукции, закупленной у членов </a:t>
            </a:r>
            <a:r>
              <a:rPr lang="ru-RU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таковым не являющимся от 100 тыс. руб. до 5 млн. руб. </a:t>
            </a:r>
          </a:p>
          <a:p>
            <a:pPr marL="0" indent="0" algn="just">
              <a:buNone/>
            </a:pPr>
            <a:endParaRPr lang="ru-RU" sz="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12 % затрат – при выручке от реализации продукции, закупленной у членов </a:t>
            </a:r>
            <a:r>
              <a:rPr lang="ru-RU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таковым не являющимся от 5,01 млн. руб. до 25,0 млн. руб. </a:t>
            </a:r>
          </a:p>
          <a:p>
            <a:pPr algn="just"/>
            <a:endParaRPr lang="ru-RU" sz="9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15 %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затрат – при выручке от реализации продукции, закупленной у членов </a:t>
            </a:r>
            <a:r>
              <a:rPr lang="ru-RU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таковым не являющимся более 25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4851158"/>
            <a:ext cx="2592288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214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88640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Уплата лизинговых платежей за приобретенные в лизинг объекты для организации хранения, переработки, упаковки, маркировки и реализации сельскохозяйственной продукции, а также оборудования для их комплектации. 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916832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Сумма субсидии рассчитывается в размере 20% затрат на уплату лизинговых платежей за приобретенные в лизинг объекты для организации хранения, переработки, упаковки, маркировки и реализации сельскохозяйственной продукции, а также оборудование для их комплектации, но не более 5 млн. рублей, из расчета на один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получателей средств, использующих право на освобождение от исполнения обязанностей налогоплательщика, связанных с исчислением и уплатой НДС, возмещение части их затрат осуществляется исходя из суммы расходов на приобретение товаров (работ, услуг), включая сумму НДС.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Лизи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953000"/>
            <a:ext cx="28575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левер — Природа, флора - Stock Photo | #34518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компетенций в сфере сельскохозяйственной кооперации и поддержки фермеров Кировской области</a:t>
            </a:r>
          </a:p>
          <a:p>
            <a:pPr algn="ctr"/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(структурное подразделение  КОГБУ «ЦСХК «Клевера Нечерноземья»):</a:t>
            </a:r>
          </a:p>
          <a:p>
            <a:pPr algn="ctr"/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 Киров, ул. Преображенская, 66, </a:t>
            </a:r>
            <a:r>
              <a:rPr lang="ru-RU" sz="2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215.</a:t>
            </a:r>
          </a:p>
          <a:p>
            <a:pPr algn="ctr"/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(8332) 64-02-56</a:t>
            </a:r>
          </a:p>
          <a:p>
            <a:pPr algn="ctr"/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500" b="1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kleverkirov</a:t>
            </a:r>
            <a:r>
              <a:rPr lang="ru-RU" sz="25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@</a:t>
            </a:r>
            <a:r>
              <a:rPr lang="en-US" sz="25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mail</a:t>
            </a:r>
            <a:r>
              <a:rPr lang="ru-RU" sz="25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500" b="1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500" b="1" dirty="0" err="1" smtClean="0">
                <a:latin typeface="Times New Roman" pitchFamily="18" charset="0"/>
                <a:cs typeface="Times New Roman" pitchFamily="18" charset="0"/>
              </a:rPr>
              <a:t>kleverkirov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500" b="1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330542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юрисконсульт, консультант: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Ба̀тюсь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Алёна Дмитриевна тел. 64-99-98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бухгалтер, консультант: Малафеева Ольга Геннадьевна, тел. 64-01-91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427" y="5542473"/>
            <a:ext cx="1847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8619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4274" name="Picture 2" descr="https://rbsmi.ru/upload/iblock/f61/f612043aa9d8ab73ec0321cd0847c86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343150" y="215900"/>
            <a:ext cx="6621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НОРМАТИВНО-ПРАВОВАЯ БАЗА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18110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51520" y="2636912"/>
            <a:ext cx="8241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Кировской области от 23.12.2019 № 690-П «Об утверждении государственной программы Кировской области Развитие агропромышленного комплекса»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112389"/>
            <a:ext cx="83529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РФ от 14.07.2012 № 717 «О государственной программе развития сельского хозяйства и регулирования рынков сельскохозяйственной продукции, сырья и продовольствия»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3717032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Кировской области от 23.05.2019 № 254-П «О мерах государственной поддержки сельскохозяйственной потребительской кооперации»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95536" y="2060848"/>
            <a:ext cx="7812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Приказ министерства сельского хозяйства РФ № 128 от 12.03.2021г.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19672" y="5589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486916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Распоряжение министерства сельского хозяйства и продовольствия Кировской области от 10.06.2021 N 57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558924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министерства сельского хозяйства и продовольствия Кировской области  от 28.09.2021 № 85</a:t>
            </a:r>
            <a:endParaRPr lang="ru-RU" b="1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получателей субсидий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212" y="991639"/>
            <a:ext cx="8229600" cy="3805513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созданный в соответствии с ФЗ от 08.12.1995 № 193-ФЗ «О сельскохозяйственной кооперации»: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с/х товаропроизводителями и (или) гражданами ведущими личное подсобное хозяйство;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чем 2-мя юр. лицами или не менее чем 3-мя гражданами;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наименовании присутствует указание на основной вид деятельности, а также слова «сельскохозяйственный потребительский кооператив».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зарегистрирован на сельской территории  или на территории сельской агломерации Кировской области.</a:t>
            </a:r>
          </a:p>
          <a:p>
            <a:pPr algn="just"/>
            <a:endParaRPr lang="ru-RU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в реестре субъектов малого и среднего предпринимательства (сайт ИФНС).</a:t>
            </a:r>
          </a:p>
          <a:p>
            <a:pPr algn="just"/>
            <a:endParaRPr lang="ru-RU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членов составляет не менее 5  личных подсобных хозяйств и (или) 3 иных с\х товаропроизводителей.</a:t>
            </a:r>
          </a:p>
          <a:p>
            <a:pPr algn="just"/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3654" y="4844437"/>
            <a:ext cx="3020346" cy="20135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6753" y="4970159"/>
            <a:ext cx="56166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кроме личных подсобных хозяйств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критериям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 или малым предприятиям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от 24.07.2007 № 209-ФЗ «О развитии малого и среднего предпринимательства в РФ»)</a:t>
            </a:r>
          </a:p>
        </p:txBody>
      </p:sp>
    </p:spTree>
    <p:extLst>
      <p:ext uri="{BB962C8B-B14F-4D97-AF65-F5344CB8AC3E}">
        <p14:creationId xmlns:p14="http://schemas.microsoft.com/office/powerpoint/2010/main" val="3059762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субсидий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363272" cy="6048672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соглашения между министерством сельского хозяйства и продовольствия Кировской области 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1-ое число месяца обращения за субсидиями: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отсутствует неисполненная обязанность по уплате налогов, сборов, страховых взносов, пеней, штрафов, процентов, подлежащих уплате в соответствии с законодательством РФ о налогах и сборах (задолженность должна быть погашена не позднее даты перечисления субсидии). 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отсутствует просроченная задолженность по возврату в областной бюджет субсидий, бюджетных инвестиций, иная просроченная задолженность перед областным бюджетом.</a:t>
            </a:r>
          </a:p>
          <a:p>
            <a:pPr algn="just">
              <a:buFontTx/>
              <a:buChar char="-"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 находится в процессе реорганизации, ликвидации, банкротства. </a:t>
            </a:r>
          </a:p>
          <a:p>
            <a:pPr algn="just">
              <a:buFontTx/>
              <a:buChar char="-"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 получал аналогичные субсидии из областного бюджета на основании иных нормативных или муниципальных правовых актов, в текущем финансовом году.  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Кооператив не имеет сведений в отношении председателя, членов коллегиального исполнительного органа, лица, исполняющего функции единоличного исполнительного органа, или главного бухгалтера в реестре дисквалифицированных лиц. 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менее 50 % объема работ (услуг) оказывает членам кооператива.</a:t>
            </a:r>
          </a:p>
          <a:p>
            <a:pPr algn="just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 находится в перечне организаций и физических лиц, в отношении которых имеются сведения об их причастности к экстремистской деятельности или терроризму, либо в перечне организаций и физических лиц, в отношении которых имеются сведения об их причастности к распространению оружия массового уничтожения. </a:t>
            </a:r>
          </a:p>
          <a:p>
            <a:pPr algn="just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членом одного из ревизионных союзов. </a:t>
            </a:r>
          </a:p>
          <a:p>
            <a:pPr algn="just">
              <a:buFontTx/>
              <a:buChar char="-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7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67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Перечень  предоставляемых субсидий</a:t>
            </a:r>
            <a:b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63885"/>
            <a:ext cx="8712968" cy="5894115"/>
          </a:xfrm>
        </p:spPr>
        <p:txBody>
          <a:bodyPr>
            <a:normAutofit/>
          </a:bodyPr>
          <a:lstStyle/>
          <a:p>
            <a:pPr algn="just">
              <a:buAutoNum type="arabicPeriod"/>
            </a:pP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на возмещение части затрат, связанных с приобретением имущества по перечню, утв. Минсельхозом РФ, в целях последующей передачи в собственность членам кооператива (кроме ассоциированных членов);</a:t>
            </a:r>
          </a:p>
          <a:p>
            <a:pPr algn="just">
              <a:buNone/>
            </a:pP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возмещение части затрат, связанных с приобретением и последующим внесением в неделимый фонд сельскохозяйственной техники, специализированного автотранспорта, оборудования для организации хранения, переработки и мобильных торговых объектов, по перечню утв. министерством, для оказания услуг членам </a:t>
            </a:r>
            <a:r>
              <a:rPr lang="ru-RU" sz="18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None/>
            </a:pP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возмещение части затрат, связанных с приобретением крупного рогатого скота (КРС) в целях замены КРС больного или инфицированного лейкозом, принадлежащего членам данного </a:t>
            </a:r>
            <a:r>
              <a:rPr lang="ru-RU" sz="18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праве собственности (кроме ассоциированных членов);</a:t>
            </a:r>
          </a:p>
          <a:p>
            <a:pPr algn="just">
              <a:buAutoNum type="arabicPeriod" startAt="4"/>
            </a:pP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возмещение части затрат, связанных с закупкой сельскохозяйственной продукции у членов </a:t>
            </a:r>
            <a:r>
              <a:rPr lang="ru-RU" sz="18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(кроме ассоциированных членов)</a:t>
            </a:r>
            <a:r>
              <a:rPr lang="ru-RU" sz="1800" dirty="0" smtClean="0"/>
              <a:t> </a:t>
            </a:r>
            <a:r>
              <a:rPr lang="ru-RU" sz="1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(или) закупкой овощей открытого грунта, картофеля, молока, мяса (кроме мяса свиней) у граждан, ведущих личные подсобные хозяйства, не являющихся членами этого </a:t>
            </a:r>
            <a:r>
              <a:rPr lang="ru-RU" sz="1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СПоК</a:t>
            </a:r>
            <a:r>
              <a:rPr lang="ru-RU" sz="1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Arial" panose="020B0604020202020204" pitchFamily="34" charset="0"/>
              <a:buAutoNum type="arabicPeriod" startAt="4"/>
            </a:pPr>
            <a:r>
              <a:rPr lang="ru-RU" sz="1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Уплата лизинговых платежей за приобретенные в лизинг объекты для организации хранения, переработки, упаковки, маркировки и реализации сельскохозяйственной продукции, а также оборудования для их комплектации. </a:t>
            </a:r>
          </a:p>
          <a:p>
            <a:pPr algn="just">
              <a:buAutoNum type="arabicPeriod" startAt="4"/>
            </a:pPr>
            <a:endParaRPr lang="ru-RU" sz="1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81182" y="0"/>
            <a:ext cx="2062818" cy="100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688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7"/>
            <a:ext cx="8383960" cy="288031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13384"/>
            <a:ext cx="8229600" cy="5544616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 должно быть передано в собственность членов кооператива;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 не может быть приобретено у членов (в том числе ассоциированных членов) данного кооператива</a:t>
            </a:r>
          </a:p>
          <a:p>
            <a:pPr algn="just"/>
            <a:endPara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приобретенного с использованием средств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поддержки имущества, передаваемого (реализуемого) в собственность одного члена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может превышать 30 % общей стоимости данного имущества. </a:t>
            </a:r>
          </a:p>
          <a:p>
            <a:pPr algn="just"/>
            <a:endPara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2423" y="4386624"/>
            <a:ext cx="3424101" cy="22827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4077072"/>
            <a:ext cx="475252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субсидии = 50 % стоимости приобретаемого кооперативом имущества, но </a:t>
            </a:r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3 млн. рублей на </a:t>
            </a:r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(без учета НДС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AutoNum type="arabicPeriod"/>
            </a:pP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на возмещение части затрат, связанных с приобретением имущества по перечню, утв. Минсельхозом РФ, в целях последующей передачи в собственность членам кооператива (кроме ассоциированных членов)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6021288"/>
            <a:ext cx="5112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Возмещение затрат сельскохозяйственным потребительским кооперативам, осуществляющим сбор, первичную и (или) последующую переработку, хранение и реализацию плодоовощной продукции, картофеля и молока, осуществляется в приоритетном порядке.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429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Перечень  имущества , приобретаемого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СПоКом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целях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последующей передачи (реализации) приобретенного имущества в собственность членов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СПоКа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531805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  сельскохозяйственные животные (кроме свиней) и птица;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рыбопосадочный материал;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специализированный инвентарь, материалы и оборудование, средства автоматизации, предназначенные для  производства с/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продукции (кроме свиноводческой продукции) в соответствии со списком*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специализированный инвентарь, материалы и оборудование, средства автоматизации, предназначенные для промышленного производства овощей в защищенном грунте, в т.ч. мини-теплицы площадью до 1 га.*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посадочный материал для закладки многолетних насаждений, включая виноградники;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племенная продукция (материал), за исключением племенной продукции (материала) племенных свиней.</a:t>
            </a:r>
          </a:p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Нормативная база: </a:t>
            </a:r>
          </a:p>
          <a:p>
            <a:pPr>
              <a:buNone/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 3 к приказу Минсельхоза России от 12.03.2021 № 128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5805264"/>
            <a:ext cx="8964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*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N 2,3 распоряжения министерства сельского хозяйства и продовольствия Кировской области от 10 июня 2021 г. N 57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688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Приложение № 2 к распоряжению министерства сельского хозяйства и продовольствия Кировской области от 10.06.2021 N 57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"О представлении и рассмотрении документов для предоставления субсидий из областного бюджета на развитие сельскохозяйственной потребительской кооперации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03848" y="764704"/>
            <a:ext cx="244827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СПИСОК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СПЕЦИАЛИЗИРОВАННОГО ИНВЕНТАРЯ, МАТЕРИАЛОВ И ОБОРУДОВАНИЯ,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 АВТОМАТИЗАЦИИ, ПРЕДНАЗНАЧЕННЫХ ДЛЯ ПРОИЗВОДСТВА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СЕЛЬСКОХОЗЯЙСТВЕННОЙ ПРОДУКЦИИ (КРОМЕ СВИНОВОДЧЕСКОЙ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ПРОДУКЦИИ), ПРИОБРЕТАЕМЫХ СЕЛЬСКОХОЗЯЙСТВЕННЫМ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ПОТРЕБИТЕЛЬСКИМ КООПЕРАТИВОМ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ЦЕЛЯХ ПОСЛЕДУЮЩЕЙ ПЕРЕДАЧИ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(РЕАЛИЗАЦИИ) ПРИОБРЕТЕННОГО ИМУЩЕСТВА В СОБСТВЕННОСТЬ ЧЛЕНАМ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(КРОМЕ АССОЦИИРОВАННЫХ ЧЛЕНОВ) ДАННОГО СЕЛЬСКОХОЗЯЙСТВЕННОГО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ПОТРЕБИТЕЛЬСКОГО КООПЕРАТИВА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45789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соответствии с Общероссийским классификатором продукции по видам экономической деятельности, утвержденным приказом Федерального агентства по техническому регулированию Министерства промышленности и торговли Российской Федерации от 31.01.2014 N 14-ст (ОКПД 2)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68760"/>
            <a:ext cx="2987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28.22.18.210 Устройства загрузочные, специально разработанные для использования в сельском хозяйстве, навесные для сельскохозяйственных тракторов;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28.22.18.231 Загрузчики сельскохозяйственные;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28.22.18.232 Разгрузчики сельскохозяйственные;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28.22.18.241 Погрузчики для животноводческих ферм специальные;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28.22.18.242 Погрузчики для животноводческих ферм грейферные;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28.22.18.243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Навозопогрузчики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28.22.18.244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Погрузчики-измельчители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силоса и грубых кормов;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28.22.18.245 Стогометатели;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28.22.18.246 Погрузчики универсальные сельскохозяйственного назначения;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28.22.18.249 Погрузчики для животноводческих ферм прочие;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28.22.18.251 Загрузчики для животноводческих ферм;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28.22.18.252 Разгрузчики для животноводческих ферм;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28.22.18.253 Загрузчики сухих и влажных кормов;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28.22.18.254 Фуражиры;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1124744"/>
            <a:ext cx="30243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28.22.18.255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Скирдорезы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28.30.82.110 Установки доильные;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28.30.82.120 Аппараты доильные;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28.30.83.110 Дробилки для кормов;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28.30.83.120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Измельчители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грубых и сочных кормов;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28.30.83.130 Овощетерки,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пастоизготовители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и мялки;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28.30.83.140 Смесители кормов;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28.30.83.150 Запарники-смесители;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28.30.83.160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Котлы-парообразователи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28.30.83.170 Котлы варочные;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28.30.83.180 Мойки и мойки-корнерезки;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28.30.83.190 Оборудование подогрева молока, обрата и оборудование для молока прочее;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28.30.84.110 Инкубаторы птицеводческие;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28.30.84.120 Брудеры птицеводческие;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28.30.85.000 Машины и оборудование для содержания птицы;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28.30.86.110 Оборудование для сельского хозяйства, не включенное в другие группировки;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28.30.86.120 Оборудование для садоводства, не включенное в другие группировки;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28.30.86.140 Оборудование для птицеводства, не включенное в другие группировки;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28.30.86.150 Оборудование для пчеловодства, не включенное в другие группировки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Приложение № 3 к распоряжению министерства сельского хозяйства и продовольствия Кировской области от 10.06.2021 N 57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"О представлении и рассмотрении документов для предоставления субсидий из областного бюджета на развитие сельскохозяйственной потребительской кооперации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45789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соответствии с Общероссийским классификатором продукции по видам экономической деятельности, утвержденным приказом Федерального агентства по техническому регулированию Министерства промышленности и торговли Российской Федерации от 31.01.2014 N 14-ст (ОКПД 2)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692696"/>
            <a:ext cx="2430016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СПЕЦИАЛИЗИРОВАННОГО ИНВЕНТАРЯ, МАТЕРИАЛОВ И ОБОРУДОВАНИЯ,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 АВТОМАТИЗАЦИИ, ПРЕДНАЗНАЧЕННЫХ ДЛЯ ПРОМЫШЛЕННОГО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ПРОИЗВОДСТВА ОВОЩЕЙ В ЗАЩИЩЕННОМ ГРУНТЕ, ПРИОБРЕТАЕМЫХ</a:t>
            </a:r>
          </a:p>
          <a:p>
            <a:pPr algn="ctr"/>
            <a:r>
              <a:rPr lang="ru-RU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СЕЛЬСКОХОЗЯЙСТВЕННЫМ ПОТРЕБИТЕЛЬСКИМ КООПЕРАТИВОМ</a:t>
            </a:r>
          </a:p>
          <a:p>
            <a:pPr algn="ctr"/>
            <a:r>
              <a:rPr lang="ru-RU" sz="13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ЦЕЛЯХ ПОСЛЕДУЮЩЕЙ ПЕРЕДАЧИ (РЕАЛИЗАЦИИ) ПРИОБРЕТЕННОГО ИМУЩЕСТВА В СОБСТВЕННОСТЬ ЧЛЕНАМ</a:t>
            </a:r>
            <a:r>
              <a:rPr lang="ru-RU" sz="13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(КРОМЕ АССОЦИИРОВАННЫХ ЧЛЕНОВ)</a:t>
            </a:r>
          </a:p>
          <a:p>
            <a:pPr algn="ctr"/>
            <a:r>
              <a:rPr lang="ru-RU" sz="1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ДАННОГО СЕЛЬСКОХОЗЯЙСТВЕННОГО ПОТРЕБИТЕЛЬСКОГО КООПЕРАТИВА)</a:t>
            </a:r>
            <a:endParaRPr lang="ru-RU" sz="10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1412776"/>
            <a:ext cx="244827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28.22.18.210 Устройства загрузочные, специально разработанные для использования в сельском хозяйстве, навесные для сельскохозяйственных тракторов;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28.18.231 Загрузчики сельскохозяйственные;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28.18.232 Разгрузчики сельскохозяйственные;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28.30.86.110 Оборудование для сельского хозяйства, не включенное в другие группировки.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</TotalTime>
  <Words>2661</Words>
  <Application>Microsoft Office PowerPoint</Application>
  <PresentationFormat>Экран (4:3)</PresentationFormat>
  <Paragraphs>223</Paragraphs>
  <Slides>18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Меры государственной поддержки сельскохозяйственным потребительским кооперативам</vt:lpstr>
      <vt:lpstr>Презентация PowerPoint</vt:lpstr>
      <vt:lpstr>Категории получателей субсидий</vt:lpstr>
      <vt:lpstr>Условия предоставления субсидий</vt:lpstr>
      <vt:lpstr>Перечень  предоставляемых субсидий </vt:lpstr>
      <vt:lpstr>Условия предоставления:</vt:lpstr>
      <vt:lpstr>Перечень  имущества , приобретаемого СПоКом в целях последующей передачи (реализации) приобретенного имущества в собственность членов СПоКа</vt:lpstr>
      <vt:lpstr>Презентация PowerPoint</vt:lpstr>
      <vt:lpstr>Презентация PowerPoint</vt:lpstr>
      <vt:lpstr>Расчет субсидии </vt:lpstr>
      <vt:lpstr>2. Субсидия на возмещение части затрат, связанных с приобретением и последующим внесением в неделимый фонд сельскохозяйственной техники, специализированного автотранспорта, оборудования для организации хранения, переработки, упаковки, маркировки, транспортировки и реализации сельскохозяйственной продукции и мобильных торговых объектов, по перечню утв. министерством, для оказания услуг членам СПоК.</vt:lpstr>
      <vt:lpstr>Презентация PowerPoint</vt:lpstr>
      <vt:lpstr>3. Субсидия на возмещение части затрат, связанных с приобретением крупного рогатого скота (КРС) в целях замены КРС больного или инфицированного лейкозом, принадлежащего членам данного СПоК на праве собственности (кроме ассоциированных членов)</vt:lpstr>
      <vt:lpstr>Презентация PowerPoint</vt:lpstr>
      <vt:lpstr>Презентация PowerPoint</vt:lpstr>
      <vt:lpstr>Расчет суммы субсидии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Меры государственной поддержки сельскохозяйственным потребительским кооперативам</dc:title>
  <dc:creator>Владелец</dc:creator>
  <cp:lastModifiedBy>OMF1</cp:lastModifiedBy>
  <cp:revision>191</cp:revision>
  <cp:lastPrinted>2019-09-20T08:16:13Z</cp:lastPrinted>
  <dcterms:created xsi:type="dcterms:W3CDTF">2019-09-09T09:44:44Z</dcterms:created>
  <dcterms:modified xsi:type="dcterms:W3CDTF">2022-07-28T06:39:21Z</dcterms:modified>
</cp:coreProperties>
</file>